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1" r:id="rId5"/>
    <p:sldId id="257" r:id="rId6"/>
    <p:sldId id="262" r:id="rId7"/>
    <p:sldId id="264" r:id="rId8"/>
    <p:sldId id="268" r:id="rId9"/>
    <p:sldId id="267" r:id="rId10"/>
    <p:sldId id="266"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rtinez" initials="TM" lastIdx="1" clrIdx="0">
    <p:extLst>
      <p:ext uri="{19B8F6BF-5375-455C-9EA6-DF929625EA0E}">
        <p15:presenceInfo xmlns:p15="http://schemas.microsoft.com/office/powerpoint/2012/main" userId="S-1-5-21-617823105-679436783-1847928074-560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284C"/>
    <a:srgbClr val="C892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BBDE-13CC-4753-A827-E20A499CF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5FE042-4E65-4E7E-B7EA-F1842A6A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AF14C-684C-4D96-9E27-938D840E6CF8}"/>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6F9C2EF5-AE5D-4D3B-97B1-A833F1BD2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F3FA0-898E-409E-9066-414D59B48A3B}"/>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296788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E9CC-176F-4757-8EAB-AEEC9B04C6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BE40FE-1977-4FE4-8289-053A372DC6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69EED-1DA1-49D7-8353-97EF67A9BF3D}"/>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268287D2-9CA8-4538-8AEC-5B000EF55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B3C13-EBBD-489A-BCCF-B2758B8B92A5}"/>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221889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B1CE3-1CD9-4783-A799-A0CEA2184B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D74E3-1AA9-4793-AADE-7ADAD0CE5A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C1A9A-E184-4BC0-9614-D9B828B7000B}"/>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66B5C9E7-5FD9-40F4-B5F0-428EB066B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28091-F3C3-4226-8870-376E534D7A08}"/>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388310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CFF-2C4C-4771-B466-D3BB575F4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CBB80-2166-45AD-AA92-BE918E53D7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ECBF1-460C-4028-9DC0-577E6E4CE497}"/>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F8A23932-13F0-4AEC-8A84-677CE7D56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5BC38-8D97-46BE-9082-1318BB0056FB}"/>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190605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91F6-B76D-487B-8AC9-EE64659DE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B633B-1E68-490E-8063-7AB46F09D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ADC899-4846-48AE-953F-4554C8B438E7}"/>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D7A9C093-C736-44A9-A28B-7C060D297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18C71-BA60-4BCC-AE74-97AC2673931C}"/>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249849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AD0C-17F1-42DD-98FE-A8A3C652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26999-FBC5-4811-9B18-EC756F351A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2F8C45-C9F3-401E-A4A9-8FB41E7FF8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D53C3-7969-4C31-99DA-6CAFE55C9E20}"/>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6" name="Footer Placeholder 5">
            <a:extLst>
              <a:ext uri="{FF2B5EF4-FFF2-40B4-BE49-F238E27FC236}">
                <a16:creationId xmlns:a16="http://schemas.microsoft.com/office/drawing/2014/main" id="{2B1A1687-E6F5-4B5B-8DB3-5B4E17CB1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BA751-A8A1-4F06-9118-FA9C9CCCB244}"/>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26051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E53C-925D-4D79-93A1-510CEFF21A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84C70-CC9E-4757-8C8A-2865680BE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559A9A-B36D-4578-81CE-70FB93E4E1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05C95-3443-4D2D-8EA8-B6DDDACF2E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857425-41C4-4A97-825B-4706F78284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D94AA-5850-4E41-80CD-E1D4CCFA0D9C}"/>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8" name="Footer Placeholder 7">
            <a:extLst>
              <a:ext uri="{FF2B5EF4-FFF2-40B4-BE49-F238E27FC236}">
                <a16:creationId xmlns:a16="http://schemas.microsoft.com/office/drawing/2014/main" id="{41050F1C-4AD8-4205-A6C2-1B3CEDD0C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06B3F1-E602-495A-8E5A-3234018F4342}"/>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141061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0A0F-1BCD-4C5B-A83E-EED6CAA8A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79CD5-DD28-4CA4-8451-5D0129326013}"/>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4" name="Footer Placeholder 3">
            <a:extLst>
              <a:ext uri="{FF2B5EF4-FFF2-40B4-BE49-F238E27FC236}">
                <a16:creationId xmlns:a16="http://schemas.microsoft.com/office/drawing/2014/main" id="{580913D0-EBF4-477F-A0E1-006FCD76C4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019776-1E99-435C-BA19-E991EEC16E89}"/>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3945348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913E9-6C09-4A64-9DC6-30A2D6CE314E}"/>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3" name="Footer Placeholder 2">
            <a:extLst>
              <a:ext uri="{FF2B5EF4-FFF2-40B4-BE49-F238E27FC236}">
                <a16:creationId xmlns:a16="http://schemas.microsoft.com/office/drawing/2014/main" id="{353AA2B6-6377-4779-ADFD-FC7A56C5B5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7B57D-83D5-4ACA-B3C5-A623B8686F93}"/>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235117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CEB8-0D57-4448-8CE4-FA115367B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4D47E3-454B-4E50-B167-73258A8AD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57BD-7E02-426F-8BF6-B408423FF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B649C-4ADA-484A-8427-B2DA5673E115}"/>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6" name="Footer Placeholder 5">
            <a:extLst>
              <a:ext uri="{FF2B5EF4-FFF2-40B4-BE49-F238E27FC236}">
                <a16:creationId xmlns:a16="http://schemas.microsoft.com/office/drawing/2014/main" id="{781B5D3A-BEDF-4CA9-A19B-1DCF3BD3C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86B5D-FF4B-4ACA-9389-D07F4651AD98}"/>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31216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AE9B-EBE3-4973-B335-1B7189A6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D87545-6D9D-4460-AE95-DB9CA9435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DE330-8D58-4BCE-8A77-DEB1D2AEB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A7429A-B98B-45CF-AD60-FA95607BB572}"/>
              </a:ext>
            </a:extLst>
          </p:cNvPr>
          <p:cNvSpPr>
            <a:spLocks noGrp="1"/>
          </p:cNvSpPr>
          <p:nvPr>
            <p:ph type="dt" sz="half" idx="10"/>
          </p:nvPr>
        </p:nvSpPr>
        <p:spPr/>
        <p:txBody>
          <a:bodyPr/>
          <a:lstStyle/>
          <a:p>
            <a:fld id="{3E486BB6-5D8D-4EAA-AC5F-3FD123F1F828}" type="datetimeFigureOut">
              <a:rPr lang="en-US" smtClean="0"/>
              <a:t>9/13/2023</a:t>
            </a:fld>
            <a:endParaRPr lang="en-US"/>
          </a:p>
        </p:txBody>
      </p:sp>
      <p:sp>
        <p:nvSpPr>
          <p:cNvPr id="6" name="Footer Placeholder 5">
            <a:extLst>
              <a:ext uri="{FF2B5EF4-FFF2-40B4-BE49-F238E27FC236}">
                <a16:creationId xmlns:a16="http://schemas.microsoft.com/office/drawing/2014/main" id="{111CFF65-E098-437F-9CA9-914B3D4DA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1804C-4BEC-47A8-A644-CD7D921839F0}"/>
              </a:ext>
            </a:extLst>
          </p:cNvPr>
          <p:cNvSpPr>
            <a:spLocks noGrp="1"/>
          </p:cNvSpPr>
          <p:nvPr>
            <p:ph type="sldNum" sz="quarter" idx="12"/>
          </p:nvPr>
        </p:nvSpPr>
        <p:spPr/>
        <p:txBody>
          <a:bodyPr/>
          <a:lstStyle/>
          <a:p>
            <a:fld id="{1E1602A4-A323-4545-ACA0-29E29A1FBAC3}" type="slidenum">
              <a:rPr lang="en-US" smtClean="0"/>
              <a:t>‹#›</a:t>
            </a:fld>
            <a:endParaRPr lang="en-US"/>
          </a:p>
        </p:txBody>
      </p:sp>
    </p:spTree>
    <p:extLst>
      <p:ext uri="{BB962C8B-B14F-4D97-AF65-F5344CB8AC3E}">
        <p14:creationId xmlns:p14="http://schemas.microsoft.com/office/powerpoint/2010/main" val="13035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DE2520-A201-4730-AC4E-5F829A2E0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ACA10-F8BA-4DD4-B9BE-C1305CC9B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9A456-54E2-4DD4-BD35-E05D5CB34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86BB6-5D8D-4EAA-AC5F-3FD123F1F828}" type="datetimeFigureOut">
              <a:rPr lang="en-US" smtClean="0"/>
              <a:t>9/13/2023</a:t>
            </a:fld>
            <a:endParaRPr lang="en-US"/>
          </a:p>
        </p:txBody>
      </p:sp>
      <p:sp>
        <p:nvSpPr>
          <p:cNvPr id="5" name="Footer Placeholder 4">
            <a:extLst>
              <a:ext uri="{FF2B5EF4-FFF2-40B4-BE49-F238E27FC236}">
                <a16:creationId xmlns:a16="http://schemas.microsoft.com/office/drawing/2014/main" id="{8640D525-F45F-47DE-8767-9F246A1F8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4B4E1C-68C3-4373-B11A-5D434A99F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602A4-A323-4545-ACA0-29E29A1FBAC3}" type="slidenum">
              <a:rPr lang="en-US" smtClean="0"/>
              <a:t>‹#›</a:t>
            </a:fld>
            <a:endParaRPr lang="en-US"/>
          </a:p>
        </p:txBody>
      </p:sp>
    </p:spTree>
    <p:extLst>
      <p:ext uri="{BB962C8B-B14F-4D97-AF65-F5344CB8AC3E}">
        <p14:creationId xmlns:p14="http://schemas.microsoft.com/office/powerpoint/2010/main" val="349839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43BE5B-D0B1-4732-86A3-F232DCA3BDAA}"/>
              </a:ext>
            </a:extLst>
          </p:cNvPr>
          <p:cNvSpPr/>
          <p:nvPr/>
        </p:nvSpPr>
        <p:spPr>
          <a:xfrm>
            <a:off x="1427584" y="2043404"/>
            <a:ext cx="5455298" cy="2799183"/>
          </a:xfrm>
          <a:prstGeom prst="rect">
            <a:avLst/>
          </a:prstGeom>
          <a:solidFill>
            <a:srgbClr val="12284C">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137295C-E006-4021-A005-6FF902A45C2B}"/>
              </a:ext>
            </a:extLst>
          </p:cNvPr>
          <p:cNvSpPr>
            <a:spLocks noGrp="1"/>
          </p:cNvSpPr>
          <p:nvPr>
            <p:ph type="ctrTitle"/>
          </p:nvPr>
        </p:nvSpPr>
        <p:spPr>
          <a:xfrm>
            <a:off x="1524000" y="1523579"/>
            <a:ext cx="5455298" cy="2387600"/>
          </a:xfrm>
        </p:spPr>
        <p:txBody>
          <a:bodyPr>
            <a:noAutofit/>
          </a:bodyPr>
          <a:lstStyle/>
          <a:p>
            <a:pPr algn="l"/>
            <a:r>
              <a:rPr lang="en-US" sz="4000" cap="all" dirty="0">
                <a:solidFill>
                  <a:schemeClr val="bg1"/>
                </a:solidFill>
                <a:effectLst>
                  <a:outerShdw blurRad="50800" dist="38100" dir="2700000" algn="tl" rotWithShape="0">
                    <a:prstClr val="black">
                      <a:alpha val="40000"/>
                    </a:prstClr>
                  </a:outerShdw>
                </a:effectLst>
                <a:latin typeface="Bahnschrift" panose="020B0502040204020203" pitchFamily="34" charset="0"/>
              </a:rPr>
              <a:t>Environmental, Health and Safety Department</a:t>
            </a:r>
          </a:p>
        </p:txBody>
      </p:sp>
      <p:sp>
        <p:nvSpPr>
          <p:cNvPr id="8" name="Subtitle 7">
            <a:extLst>
              <a:ext uri="{FF2B5EF4-FFF2-40B4-BE49-F238E27FC236}">
                <a16:creationId xmlns:a16="http://schemas.microsoft.com/office/drawing/2014/main" id="{92D98007-AF02-4463-BACA-5CB4FFF1B423}"/>
              </a:ext>
            </a:extLst>
          </p:cNvPr>
          <p:cNvSpPr>
            <a:spLocks noGrp="1"/>
          </p:cNvSpPr>
          <p:nvPr>
            <p:ph type="subTitle" idx="1"/>
          </p:nvPr>
        </p:nvSpPr>
        <p:spPr>
          <a:xfrm>
            <a:off x="1524000" y="4086808"/>
            <a:ext cx="5539530" cy="1572208"/>
          </a:xfrm>
        </p:spPr>
        <p:txBody>
          <a:bodyPr/>
          <a:lstStyle/>
          <a:p>
            <a:pPr algn="l"/>
            <a:r>
              <a:rPr lang="en-US" dirty="0">
                <a:solidFill>
                  <a:schemeClr val="bg1"/>
                </a:solidFill>
                <a:latin typeface="Bahnschrift" panose="020B0502040204020203" pitchFamily="34" charset="0"/>
              </a:rPr>
              <a:t>Hazards Communication Plan</a:t>
            </a:r>
          </a:p>
        </p:txBody>
      </p:sp>
      <p:cxnSp>
        <p:nvCxnSpPr>
          <p:cNvPr id="10" name="Straight Connector 9">
            <a:extLst>
              <a:ext uri="{FF2B5EF4-FFF2-40B4-BE49-F238E27FC236}">
                <a16:creationId xmlns:a16="http://schemas.microsoft.com/office/drawing/2014/main" id="{60C97B4B-FA46-47C6-B8F7-E8175E0238EB}"/>
              </a:ext>
            </a:extLst>
          </p:cNvPr>
          <p:cNvCxnSpPr>
            <a:cxnSpLocks/>
          </p:cNvCxnSpPr>
          <p:nvPr/>
        </p:nvCxnSpPr>
        <p:spPr>
          <a:xfrm>
            <a:off x="1642188" y="3993502"/>
            <a:ext cx="4562669" cy="0"/>
          </a:xfrm>
          <a:prstGeom prst="line">
            <a:avLst/>
          </a:prstGeom>
          <a:ln w="28575">
            <a:solidFill>
              <a:srgbClr val="C89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1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9B-38FE-44CD-B6D0-E644580FE69A}"/>
              </a:ext>
            </a:extLst>
          </p:cNvPr>
          <p:cNvSpPr>
            <a:spLocks noGrp="1"/>
          </p:cNvSpPr>
          <p:nvPr>
            <p:ph type="title"/>
          </p:nvPr>
        </p:nvSpPr>
        <p:spPr>
          <a:xfrm>
            <a:off x="4017818" y="365125"/>
            <a:ext cx="7335982" cy="1325563"/>
          </a:xfrm>
        </p:spPr>
        <p:txBody>
          <a:bodyPr>
            <a:noAutofit/>
          </a:bodyPr>
          <a:lstStyle/>
          <a:p>
            <a:pPr algn="r"/>
            <a:r>
              <a:rPr lang="en-US" sz="2800" dirty="0"/>
              <a:t>SAFETY DATA SHEETS and/or MATERIAL SAFETY DATA SHEETS (HSC §502.006 and TAC §295.5)</a:t>
            </a:r>
            <a:endParaRPr lang="en-US" sz="2800" dirty="0">
              <a:solidFill>
                <a:srgbClr val="12284C"/>
              </a:solidFill>
              <a:latin typeface="Bahnschrift" panose="020B0502040204020203" pitchFamily="34" charset="0"/>
            </a:endParaRPr>
          </a:p>
        </p:txBody>
      </p:sp>
      <p:sp>
        <p:nvSpPr>
          <p:cNvPr id="4" name="Content Placeholder 3">
            <a:extLst>
              <a:ext uri="{FF2B5EF4-FFF2-40B4-BE49-F238E27FC236}">
                <a16:creationId xmlns:a16="http://schemas.microsoft.com/office/drawing/2014/main" id="{99F51AD9-0BFA-41A4-9BAC-FFD9D9B9B4FB}"/>
              </a:ext>
            </a:extLst>
          </p:cNvPr>
          <p:cNvSpPr>
            <a:spLocks noGrp="1"/>
          </p:cNvSpPr>
          <p:nvPr>
            <p:ph sz="half" idx="2"/>
          </p:nvPr>
        </p:nvSpPr>
        <p:spPr>
          <a:xfrm>
            <a:off x="4420998" y="1551709"/>
            <a:ext cx="6932802" cy="3825634"/>
          </a:xfrm>
        </p:spPr>
        <p:txBody>
          <a:bodyPr>
            <a:normAutofit/>
          </a:bodyPr>
          <a:lstStyle/>
          <a:p>
            <a:pPr>
              <a:lnSpc>
                <a:spcPct val="100000"/>
              </a:lnSpc>
            </a:pPr>
            <a:r>
              <a:rPr lang="en-US" sz="2000" dirty="0"/>
              <a:t>Each department will maintain a current and appropriate Safety Data Sheet (SDS) or Material Safety Data Sheet (MSDS).</a:t>
            </a:r>
          </a:p>
          <a:p>
            <a:pPr>
              <a:lnSpc>
                <a:spcPct val="100000"/>
              </a:lnSpc>
            </a:pPr>
            <a:r>
              <a:rPr lang="en-US" sz="2000" dirty="0"/>
              <a:t>No hazardous chemical will be used in the workplace unless an SDS/MSDS has been obtained and is on file in the work area. </a:t>
            </a:r>
          </a:p>
          <a:p>
            <a:pPr>
              <a:lnSpc>
                <a:spcPct val="100000"/>
              </a:lnSpc>
            </a:pPr>
            <a:r>
              <a:rPr lang="en-US" sz="2000" dirty="0"/>
              <a:t>Material safety data sheets will also be made readily available, upon request, to employees' designated representatives.</a:t>
            </a:r>
          </a:p>
        </p:txBody>
      </p:sp>
    </p:spTree>
    <p:extLst>
      <p:ext uri="{BB962C8B-B14F-4D97-AF65-F5344CB8AC3E}">
        <p14:creationId xmlns:p14="http://schemas.microsoft.com/office/powerpoint/2010/main" val="30458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9B-38FE-44CD-B6D0-E644580FE69A}"/>
              </a:ext>
            </a:extLst>
          </p:cNvPr>
          <p:cNvSpPr>
            <a:spLocks noGrp="1"/>
          </p:cNvSpPr>
          <p:nvPr>
            <p:ph type="title"/>
          </p:nvPr>
        </p:nvSpPr>
        <p:spPr>
          <a:xfrm>
            <a:off x="5329382" y="365125"/>
            <a:ext cx="6024418" cy="1325563"/>
          </a:xfrm>
        </p:spPr>
        <p:txBody>
          <a:bodyPr>
            <a:noAutofit/>
          </a:bodyPr>
          <a:lstStyle/>
          <a:p>
            <a:pPr algn="r"/>
            <a:r>
              <a:rPr lang="en-US" sz="3600" dirty="0"/>
              <a:t>CHEMICAL CONTAINER LABELS (HSC §502.007 and TAC §295.6)</a:t>
            </a:r>
            <a:endParaRPr lang="en-US" sz="3600" dirty="0">
              <a:solidFill>
                <a:srgbClr val="12284C"/>
              </a:solidFill>
              <a:latin typeface="Bahnschrift" panose="020B0502040204020203" pitchFamily="34" charset="0"/>
            </a:endParaRPr>
          </a:p>
        </p:txBody>
      </p:sp>
      <p:sp>
        <p:nvSpPr>
          <p:cNvPr id="4" name="Content Placeholder 3">
            <a:extLst>
              <a:ext uri="{FF2B5EF4-FFF2-40B4-BE49-F238E27FC236}">
                <a16:creationId xmlns:a16="http://schemas.microsoft.com/office/drawing/2014/main" id="{99F51AD9-0BFA-41A4-9BAC-FFD9D9B9B4FB}"/>
              </a:ext>
            </a:extLst>
          </p:cNvPr>
          <p:cNvSpPr>
            <a:spLocks noGrp="1"/>
          </p:cNvSpPr>
          <p:nvPr>
            <p:ph sz="half" idx="2"/>
          </p:nvPr>
        </p:nvSpPr>
        <p:spPr>
          <a:xfrm>
            <a:off x="4420998" y="1825625"/>
            <a:ext cx="6932802" cy="3551718"/>
          </a:xfrm>
        </p:spPr>
        <p:txBody>
          <a:bodyPr>
            <a:normAutofit fontScale="85000" lnSpcReduction="20000"/>
          </a:bodyPr>
          <a:lstStyle/>
          <a:p>
            <a:pPr>
              <a:lnSpc>
                <a:spcPct val="110000"/>
              </a:lnSpc>
            </a:pPr>
            <a:r>
              <a:rPr lang="en-US" sz="2400" dirty="0"/>
              <a:t>All containers of hazardous chemicals used or stored shall be appropriately labeled. </a:t>
            </a:r>
          </a:p>
          <a:p>
            <a:pPr lvl="1">
              <a:lnSpc>
                <a:spcPct val="110000"/>
              </a:lnSpc>
            </a:pPr>
            <a:r>
              <a:rPr lang="en-US" dirty="0"/>
              <a:t>Identity of the chemical as it appears on the SDS.</a:t>
            </a:r>
          </a:p>
          <a:p>
            <a:pPr lvl="1">
              <a:lnSpc>
                <a:spcPct val="110000"/>
              </a:lnSpc>
            </a:pPr>
            <a:r>
              <a:rPr lang="en-US" dirty="0"/>
              <a:t>Appropriate hazard warnings.</a:t>
            </a:r>
          </a:p>
          <a:p>
            <a:pPr lvl="1">
              <a:lnSpc>
                <a:spcPct val="110000"/>
              </a:lnSpc>
            </a:pPr>
            <a:r>
              <a:rPr lang="en-US" dirty="0"/>
              <a:t>Name and address of the manufacturer.</a:t>
            </a:r>
          </a:p>
          <a:p>
            <a:pPr>
              <a:lnSpc>
                <a:spcPct val="110000"/>
              </a:lnSpc>
            </a:pPr>
            <a:r>
              <a:rPr lang="en-US" sz="2400" dirty="0"/>
              <a:t>All department should rely on manufacturers or distributors to provide labels.</a:t>
            </a:r>
          </a:p>
          <a:p>
            <a:pPr>
              <a:lnSpc>
                <a:spcPct val="110000"/>
              </a:lnSpc>
            </a:pPr>
            <a:r>
              <a:rPr lang="en-US" sz="2400" dirty="0"/>
              <a:t>Waste Containers labels should include Type of waste (hazardous, universal, or non-hazardous) and accumulation date.</a:t>
            </a:r>
          </a:p>
          <a:p>
            <a:pPr lvl="1">
              <a:lnSpc>
                <a:spcPct val="110000"/>
              </a:lnSpc>
            </a:pPr>
            <a:endParaRPr lang="en-US" sz="2000" dirty="0"/>
          </a:p>
          <a:p>
            <a:pPr lvl="1">
              <a:lnSpc>
                <a:spcPct val="110000"/>
              </a:lnSpc>
            </a:pPr>
            <a:endParaRPr lang="en-US" sz="2000" dirty="0"/>
          </a:p>
        </p:txBody>
      </p:sp>
    </p:spTree>
    <p:extLst>
      <p:ext uri="{BB962C8B-B14F-4D97-AF65-F5344CB8AC3E}">
        <p14:creationId xmlns:p14="http://schemas.microsoft.com/office/powerpoint/2010/main" val="21823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B0F1-B883-43D5-83AF-F51835AB778F}"/>
              </a:ext>
            </a:extLst>
          </p:cNvPr>
          <p:cNvSpPr>
            <a:spLocks noGrp="1"/>
          </p:cNvSpPr>
          <p:nvPr>
            <p:ph type="title"/>
          </p:nvPr>
        </p:nvSpPr>
        <p:spPr>
          <a:xfrm>
            <a:off x="838200" y="-71103"/>
            <a:ext cx="10515600" cy="1325563"/>
          </a:xfrm>
        </p:spPr>
        <p:txBody>
          <a:bodyPr>
            <a:normAutofit/>
          </a:bodyPr>
          <a:lstStyle/>
          <a:p>
            <a:r>
              <a:rPr lang="en-US" sz="3600" dirty="0">
                <a:solidFill>
                  <a:schemeClr val="bg1"/>
                </a:solidFill>
              </a:rPr>
              <a:t>TRAINING PROGRAM (HSC §502.009 and 25 TAC §295.7)</a:t>
            </a:r>
          </a:p>
        </p:txBody>
      </p:sp>
      <p:sp>
        <p:nvSpPr>
          <p:cNvPr id="5" name="Content Placeholder 4">
            <a:extLst>
              <a:ext uri="{FF2B5EF4-FFF2-40B4-BE49-F238E27FC236}">
                <a16:creationId xmlns:a16="http://schemas.microsoft.com/office/drawing/2014/main" id="{D0F44D10-C677-4B23-843D-ECA74AF25AF0}"/>
              </a:ext>
            </a:extLst>
          </p:cNvPr>
          <p:cNvSpPr>
            <a:spLocks noGrp="1"/>
          </p:cNvSpPr>
          <p:nvPr>
            <p:ph idx="1"/>
          </p:nvPr>
        </p:nvSpPr>
        <p:spPr>
          <a:xfrm>
            <a:off x="838200" y="1357745"/>
            <a:ext cx="10515600" cy="4819218"/>
          </a:xfrm>
        </p:spPr>
        <p:txBody>
          <a:bodyPr>
            <a:normAutofit fontScale="55000" lnSpcReduction="20000"/>
          </a:bodyPr>
          <a:lstStyle/>
          <a:p>
            <a:pPr lvl="0">
              <a:lnSpc>
                <a:spcPct val="120000"/>
              </a:lnSpc>
            </a:pPr>
            <a:r>
              <a:rPr lang="en-US" dirty="0"/>
              <a:t>In conjunction with the hazard communication requirements, STC will provide an education and training program to all employees who routinely use or handle hazardous chemicals. </a:t>
            </a:r>
          </a:p>
          <a:p>
            <a:pPr lvl="0">
              <a:lnSpc>
                <a:spcPct val="120000"/>
              </a:lnSpc>
            </a:pPr>
            <a:r>
              <a:rPr lang="en-US" dirty="0"/>
              <a:t>Supervisors must ensure all employees receive the following trainings:</a:t>
            </a:r>
          </a:p>
          <a:p>
            <a:pPr lvl="1">
              <a:lnSpc>
                <a:spcPct val="120000"/>
              </a:lnSpc>
            </a:pPr>
            <a:r>
              <a:rPr lang="en-US" dirty="0"/>
              <a:t>Hazard Communication Plan </a:t>
            </a:r>
          </a:p>
          <a:p>
            <a:pPr lvl="1">
              <a:lnSpc>
                <a:spcPct val="120000"/>
              </a:lnSpc>
            </a:pPr>
            <a:r>
              <a:rPr lang="en-US" dirty="0"/>
              <a:t>SDS/MSDS</a:t>
            </a:r>
          </a:p>
          <a:p>
            <a:pPr lvl="1">
              <a:lnSpc>
                <a:spcPct val="120000"/>
              </a:lnSpc>
            </a:pPr>
            <a:r>
              <a:rPr lang="en-US" dirty="0"/>
              <a:t>Safe handling procedures, proper use of PPE</a:t>
            </a:r>
          </a:p>
          <a:p>
            <a:pPr lvl="1">
              <a:lnSpc>
                <a:spcPct val="120000"/>
              </a:lnSpc>
            </a:pPr>
            <a:r>
              <a:rPr lang="en-US" dirty="0"/>
              <a:t>Location of hazardous chemicals</a:t>
            </a:r>
          </a:p>
          <a:p>
            <a:pPr>
              <a:lnSpc>
                <a:spcPct val="120000"/>
              </a:lnSpc>
            </a:pPr>
            <a:r>
              <a:rPr lang="en-US" dirty="0"/>
              <a:t>Required training records are maintained and include:</a:t>
            </a:r>
          </a:p>
          <a:p>
            <a:pPr lvl="1">
              <a:lnSpc>
                <a:spcPct val="120000"/>
              </a:lnSpc>
            </a:pPr>
            <a:r>
              <a:rPr lang="en-US" dirty="0"/>
              <a:t>Date of the training</a:t>
            </a:r>
          </a:p>
          <a:p>
            <a:pPr lvl="1">
              <a:lnSpc>
                <a:spcPct val="120000"/>
              </a:lnSpc>
            </a:pPr>
            <a:r>
              <a:rPr lang="en-US" dirty="0"/>
              <a:t>List of employees</a:t>
            </a:r>
          </a:p>
          <a:p>
            <a:pPr lvl="1">
              <a:lnSpc>
                <a:spcPct val="120000"/>
              </a:lnSpc>
            </a:pPr>
            <a:r>
              <a:rPr lang="en-US" dirty="0"/>
              <a:t>Subjects covered</a:t>
            </a:r>
          </a:p>
          <a:p>
            <a:pPr lvl="1">
              <a:lnSpc>
                <a:spcPct val="120000"/>
              </a:lnSpc>
            </a:pPr>
            <a:r>
              <a:rPr lang="en-US" dirty="0"/>
              <a:t>Name of instructors</a:t>
            </a:r>
          </a:p>
          <a:p>
            <a:pPr>
              <a:lnSpc>
                <a:spcPct val="120000"/>
              </a:lnSpc>
            </a:pPr>
            <a:r>
              <a:rPr lang="en-US" dirty="0"/>
              <a:t>New employees are trained prior to their required use of </a:t>
            </a:r>
          </a:p>
          <a:p>
            <a:pPr marL="0" indent="0">
              <a:lnSpc>
                <a:spcPct val="120000"/>
              </a:lnSpc>
              <a:buNone/>
            </a:pPr>
            <a:r>
              <a:rPr lang="en-US" dirty="0"/>
              <a:t>    hazardous chemical</a:t>
            </a:r>
          </a:p>
          <a:p>
            <a:pPr>
              <a:lnSpc>
                <a:spcPct val="120000"/>
              </a:lnSpc>
            </a:pPr>
            <a:r>
              <a:rPr lang="en-US" dirty="0"/>
              <a:t>These trainings are to be provided annually</a:t>
            </a:r>
          </a:p>
          <a:p>
            <a:pPr marL="0" indent="0">
              <a:buNone/>
            </a:pPr>
            <a:endParaRPr lang="en-US" dirty="0"/>
          </a:p>
        </p:txBody>
      </p:sp>
    </p:spTree>
    <p:extLst>
      <p:ext uri="{BB962C8B-B14F-4D97-AF65-F5344CB8AC3E}">
        <p14:creationId xmlns:p14="http://schemas.microsoft.com/office/powerpoint/2010/main" val="99779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B0F1-B883-43D5-83AF-F51835AB778F}"/>
              </a:ext>
            </a:extLst>
          </p:cNvPr>
          <p:cNvSpPr>
            <a:spLocks noGrp="1"/>
          </p:cNvSpPr>
          <p:nvPr>
            <p:ph type="title"/>
          </p:nvPr>
        </p:nvSpPr>
        <p:spPr>
          <a:xfrm>
            <a:off x="838200" y="-71103"/>
            <a:ext cx="10515600" cy="1325563"/>
          </a:xfrm>
        </p:spPr>
        <p:txBody>
          <a:bodyPr>
            <a:noAutofit/>
          </a:bodyPr>
          <a:lstStyle/>
          <a:p>
            <a:pPr lvl="0"/>
            <a:r>
              <a:rPr lang="en-US" sz="3200" dirty="0">
                <a:solidFill>
                  <a:schemeClr val="bg1"/>
                </a:solidFill>
              </a:rPr>
              <a:t>REPORTING EMPLOYEE DEATHS AND INJURIES (HSC §502.012 and 25 TAC §295.9)</a:t>
            </a:r>
          </a:p>
        </p:txBody>
      </p:sp>
      <p:sp>
        <p:nvSpPr>
          <p:cNvPr id="5" name="Content Placeholder 4">
            <a:extLst>
              <a:ext uri="{FF2B5EF4-FFF2-40B4-BE49-F238E27FC236}">
                <a16:creationId xmlns:a16="http://schemas.microsoft.com/office/drawing/2014/main" id="{D0F44D10-C677-4B23-843D-ECA74AF25AF0}"/>
              </a:ext>
            </a:extLst>
          </p:cNvPr>
          <p:cNvSpPr>
            <a:spLocks noGrp="1"/>
          </p:cNvSpPr>
          <p:nvPr>
            <p:ph idx="1"/>
          </p:nvPr>
        </p:nvSpPr>
        <p:spPr>
          <a:xfrm>
            <a:off x="838200" y="1357745"/>
            <a:ext cx="10515600" cy="4819218"/>
          </a:xfrm>
        </p:spPr>
        <p:txBody>
          <a:bodyPr>
            <a:normAutofit fontScale="92500"/>
          </a:bodyPr>
          <a:lstStyle/>
          <a:p>
            <a:pPr>
              <a:lnSpc>
                <a:spcPct val="110000"/>
              </a:lnSpc>
            </a:pPr>
            <a:r>
              <a:rPr lang="en-US" dirty="0"/>
              <a:t>South Texas College will notify the Texas Department of State Health Services, Division for Regulatory Services, Policy, Standards &amp; Quality Assurance Unit, Environmental Hazards Group.</a:t>
            </a:r>
          </a:p>
          <a:p>
            <a:pPr>
              <a:lnSpc>
                <a:spcPct val="110000"/>
              </a:lnSpc>
            </a:pPr>
            <a:r>
              <a:rPr lang="en-US" dirty="0"/>
              <a:t>Reportable incidents:</a:t>
            </a:r>
          </a:p>
          <a:p>
            <a:pPr lvl="1">
              <a:lnSpc>
                <a:spcPct val="110000"/>
              </a:lnSpc>
            </a:pPr>
            <a:r>
              <a:rPr lang="en-US" dirty="0"/>
              <a:t>Any employee accident involving a hazardous chemical exposure or asphyxiation</a:t>
            </a:r>
          </a:p>
          <a:p>
            <a:pPr lvl="1">
              <a:lnSpc>
                <a:spcPct val="110000"/>
              </a:lnSpc>
            </a:pPr>
            <a:r>
              <a:rPr lang="en-US" dirty="0"/>
              <a:t>Fatal accidents to one or more employees</a:t>
            </a:r>
          </a:p>
          <a:p>
            <a:pPr lvl="1">
              <a:lnSpc>
                <a:spcPct val="110000"/>
              </a:lnSpc>
            </a:pPr>
            <a:r>
              <a:rPr lang="en-US" dirty="0"/>
              <a:t>Hospitalization of five or more employees</a:t>
            </a:r>
          </a:p>
          <a:p>
            <a:pPr>
              <a:lnSpc>
                <a:spcPct val="110000"/>
              </a:lnSpc>
            </a:pPr>
            <a:r>
              <a:rPr lang="en-US" dirty="0"/>
              <a:t>All accidents involving a hazardous chemical, shall be reported to the Environmental, Health, and Safety Department and submit an Incident Report Form.</a:t>
            </a:r>
          </a:p>
          <a:p>
            <a:pPr>
              <a:lnSpc>
                <a:spcPct val="110000"/>
              </a:lnSpc>
            </a:pPr>
            <a:endParaRPr lang="en-US" dirty="0"/>
          </a:p>
          <a:p>
            <a:pPr marL="0" indent="0">
              <a:lnSpc>
                <a:spcPct val="110000"/>
              </a:lnSpc>
              <a:buNone/>
            </a:pPr>
            <a:endParaRPr lang="en-US" dirty="0"/>
          </a:p>
        </p:txBody>
      </p:sp>
    </p:spTree>
    <p:extLst>
      <p:ext uri="{BB962C8B-B14F-4D97-AF65-F5344CB8AC3E}">
        <p14:creationId xmlns:p14="http://schemas.microsoft.com/office/powerpoint/2010/main" val="266910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049-3084-4FB8-AF9C-4E5393741227}"/>
              </a:ext>
            </a:extLst>
          </p:cNvPr>
          <p:cNvSpPr>
            <a:spLocks noGrp="1"/>
          </p:cNvSpPr>
          <p:nvPr>
            <p:ph type="title"/>
          </p:nvPr>
        </p:nvSpPr>
        <p:spPr>
          <a:xfrm>
            <a:off x="838200" y="365125"/>
            <a:ext cx="10515600" cy="983384"/>
          </a:xfrm>
        </p:spPr>
        <p:txBody>
          <a:bodyPr>
            <a:normAutofit fontScale="90000"/>
          </a:bodyPr>
          <a:lstStyle/>
          <a:p>
            <a:r>
              <a:rPr lang="en-US" sz="4000" dirty="0"/>
              <a:t>EMPLOYEE NOTICE (HSC §502.0017 and 25 TAC §295.12)</a:t>
            </a:r>
            <a:endParaRPr lang="en-US" sz="3600" dirty="0"/>
          </a:p>
        </p:txBody>
      </p:sp>
      <p:sp>
        <p:nvSpPr>
          <p:cNvPr id="3" name="Content Placeholder 2">
            <a:extLst>
              <a:ext uri="{FF2B5EF4-FFF2-40B4-BE49-F238E27FC236}">
                <a16:creationId xmlns:a16="http://schemas.microsoft.com/office/drawing/2014/main" id="{751AC2CD-522C-4C4D-8FC2-C9BB94D2D6EF}"/>
              </a:ext>
            </a:extLst>
          </p:cNvPr>
          <p:cNvSpPr>
            <a:spLocks noGrp="1"/>
          </p:cNvSpPr>
          <p:nvPr>
            <p:ph idx="1"/>
          </p:nvPr>
        </p:nvSpPr>
        <p:spPr>
          <a:xfrm>
            <a:off x="591127" y="1348509"/>
            <a:ext cx="10762673" cy="3434506"/>
          </a:xfrm>
        </p:spPr>
        <p:txBody>
          <a:bodyPr>
            <a:normAutofit/>
          </a:bodyPr>
          <a:lstStyle/>
          <a:p>
            <a:r>
              <a:rPr lang="en-US" dirty="0"/>
              <a:t>South Texas College will post and maintain the most current version of the THCA </a:t>
            </a:r>
            <a:r>
              <a:rPr lang="en-US" i="1" dirty="0"/>
              <a:t>Notice to Employees</a:t>
            </a:r>
            <a:r>
              <a:rPr lang="en-US" dirty="0"/>
              <a:t>, at locations where hazardous chemicals are used or stored, informing employees of their rights.</a:t>
            </a:r>
          </a:p>
          <a:p>
            <a:endParaRPr lang="en-US" sz="1800" dirty="0">
              <a:latin typeface="Bahnschrift" panose="020B0502040204020203" pitchFamily="34" charset="0"/>
            </a:endParaRPr>
          </a:p>
        </p:txBody>
      </p:sp>
      <p:pic>
        <p:nvPicPr>
          <p:cNvPr id="4" name="Picture 3">
            <a:extLst>
              <a:ext uri="{FF2B5EF4-FFF2-40B4-BE49-F238E27FC236}">
                <a16:creationId xmlns:a16="http://schemas.microsoft.com/office/drawing/2014/main" id="{0C0272D5-D4D9-4C9F-B8F2-68608EEA8B57}"/>
              </a:ext>
            </a:extLst>
          </p:cNvPr>
          <p:cNvPicPr>
            <a:picLocks noChangeAspect="1"/>
          </p:cNvPicPr>
          <p:nvPr/>
        </p:nvPicPr>
        <p:blipFill>
          <a:blip r:embed="rId3"/>
          <a:stretch>
            <a:fillRect/>
          </a:stretch>
        </p:blipFill>
        <p:spPr>
          <a:xfrm>
            <a:off x="5399404" y="2708029"/>
            <a:ext cx="3040620" cy="3938422"/>
          </a:xfrm>
          <a:prstGeom prst="rect">
            <a:avLst/>
          </a:prstGeom>
        </p:spPr>
      </p:pic>
      <p:pic>
        <p:nvPicPr>
          <p:cNvPr id="5" name="Picture 4">
            <a:extLst>
              <a:ext uri="{FF2B5EF4-FFF2-40B4-BE49-F238E27FC236}">
                <a16:creationId xmlns:a16="http://schemas.microsoft.com/office/drawing/2014/main" id="{04EDB73F-52F8-4CC5-8675-592227DE84A3}"/>
              </a:ext>
            </a:extLst>
          </p:cNvPr>
          <p:cNvPicPr>
            <a:picLocks noChangeAspect="1"/>
          </p:cNvPicPr>
          <p:nvPr/>
        </p:nvPicPr>
        <p:blipFill>
          <a:blip r:embed="rId4"/>
          <a:stretch>
            <a:fillRect/>
          </a:stretch>
        </p:blipFill>
        <p:spPr>
          <a:xfrm>
            <a:off x="1370493" y="2708029"/>
            <a:ext cx="3040620" cy="3938422"/>
          </a:xfrm>
          <a:prstGeom prst="rect">
            <a:avLst/>
          </a:prstGeom>
        </p:spPr>
      </p:pic>
    </p:spTree>
    <p:extLst>
      <p:ext uri="{BB962C8B-B14F-4D97-AF65-F5344CB8AC3E}">
        <p14:creationId xmlns:p14="http://schemas.microsoft.com/office/powerpoint/2010/main" val="1849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049-3084-4FB8-AF9C-4E5393741227}"/>
              </a:ext>
            </a:extLst>
          </p:cNvPr>
          <p:cNvSpPr>
            <a:spLocks noGrp="1"/>
          </p:cNvSpPr>
          <p:nvPr>
            <p:ph type="title"/>
          </p:nvPr>
        </p:nvSpPr>
        <p:spPr>
          <a:xfrm>
            <a:off x="838200" y="365125"/>
            <a:ext cx="10515600" cy="983384"/>
          </a:xfrm>
        </p:spPr>
        <p:txBody>
          <a:bodyPr>
            <a:noAutofit/>
          </a:bodyPr>
          <a:lstStyle/>
          <a:p>
            <a:pPr lvl="0"/>
            <a:r>
              <a:rPr lang="en-US" sz="4000" dirty="0"/>
              <a:t>PERSONAL PROTECTIVE EQUIPMENT </a:t>
            </a:r>
            <a:br>
              <a:rPr lang="en-US" sz="4000" dirty="0"/>
            </a:br>
            <a:r>
              <a:rPr lang="en-US" sz="4000" dirty="0"/>
              <a:t>(HSC §502.017 and 25 TAC §295.12)</a:t>
            </a:r>
          </a:p>
        </p:txBody>
      </p:sp>
      <p:sp>
        <p:nvSpPr>
          <p:cNvPr id="3" name="Content Placeholder 2">
            <a:extLst>
              <a:ext uri="{FF2B5EF4-FFF2-40B4-BE49-F238E27FC236}">
                <a16:creationId xmlns:a16="http://schemas.microsoft.com/office/drawing/2014/main" id="{751AC2CD-522C-4C4D-8FC2-C9BB94D2D6EF}"/>
              </a:ext>
            </a:extLst>
          </p:cNvPr>
          <p:cNvSpPr>
            <a:spLocks noGrp="1"/>
          </p:cNvSpPr>
          <p:nvPr>
            <p:ph idx="1"/>
          </p:nvPr>
        </p:nvSpPr>
        <p:spPr>
          <a:xfrm>
            <a:off x="714663" y="1542473"/>
            <a:ext cx="10762673" cy="3434506"/>
          </a:xfrm>
        </p:spPr>
        <p:txBody>
          <a:bodyPr>
            <a:normAutofit fontScale="92500"/>
          </a:bodyPr>
          <a:lstStyle/>
          <a:p>
            <a:pPr>
              <a:lnSpc>
                <a:spcPct val="110000"/>
              </a:lnSpc>
            </a:pPr>
            <a:r>
              <a:rPr lang="en-US" dirty="0"/>
              <a:t>South Texas College will provide appropriate personal protective equipment (PPE) to all employees who use or handle hazardous chemicals. </a:t>
            </a:r>
          </a:p>
          <a:p>
            <a:pPr>
              <a:lnSpc>
                <a:spcPct val="110000"/>
              </a:lnSpc>
            </a:pPr>
            <a:r>
              <a:rPr lang="en-US" dirty="0"/>
              <a:t>The Director/Department Chair will assume overall responsibility for the PPE program and will ensure that appropriate equipment and training is provided.</a:t>
            </a:r>
          </a:p>
          <a:p>
            <a:pPr>
              <a:lnSpc>
                <a:spcPct val="110000"/>
              </a:lnSpc>
            </a:pPr>
            <a:r>
              <a:rPr lang="en-US" dirty="0"/>
              <a:t>This training is based on the duties performed, manufacturer’s specifications on proper use of PPE, and appropriate maintenance and storage of PPE.</a:t>
            </a:r>
          </a:p>
        </p:txBody>
      </p:sp>
    </p:spTree>
    <p:extLst>
      <p:ext uri="{BB962C8B-B14F-4D97-AF65-F5344CB8AC3E}">
        <p14:creationId xmlns:p14="http://schemas.microsoft.com/office/powerpoint/2010/main" val="236299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9B-38FE-44CD-B6D0-E644580FE69A}"/>
              </a:ext>
            </a:extLst>
          </p:cNvPr>
          <p:cNvSpPr>
            <a:spLocks noGrp="1"/>
          </p:cNvSpPr>
          <p:nvPr>
            <p:ph type="title"/>
          </p:nvPr>
        </p:nvSpPr>
        <p:spPr>
          <a:xfrm>
            <a:off x="4420996" y="365125"/>
            <a:ext cx="6932803" cy="1325563"/>
          </a:xfrm>
        </p:spPr>
        <p:txBody>
          <a:bodyPr>
            <a:normAutofit/>
          </a:bodyPr>
          <a:lstStyle/>
          <a:p>
            <a:pPr lvl="0"/>
            <a:r>
              <a:rPr lang="en-US" sz="3600" dirty="0"/>
              <a:t>MAINTAINING EMPLOYEE RIGHTS </a:t>
            </a:r>
            <a:br>
              <a:rPr lang="en-US" sz="3600" dirty="0"/>
            </a:br>
            <a:r>
              <a:rPr lang="en-US" sz="3600" dirty="0"/>
              <a:t>(HSC §502.017 and 25 TAC §295.12)</a:t>
            </a:r>
          </a:p>
        </p:txBody>
      </p:sp>
      <p:sp>
        <p:nvSpPr>
          <p:cNvPr id="4" name="Content Placeholder 3">
            <a:extLst>
              <a:ext uri="{FF2B5EF4-FFF2-40B4-BE49-F238E27FC236}">
                <a16:creationId xmlns:a16="http://schemas.microsoft.com/office/drawing/2014/main" id="{99F51AD9-0BFA-41A4-9BAC-FFD9D9B9B4FB}"/>
              </a:ext>
            </a:extLst>
          </p:cNvPr>
          <p:cNvSpPr>
            <a:spLocks noGrp="1"/>
          </p:cNvSpPr>
          <p:nvPr>
            <p:ph sz="half" idx="2"/>
          </p:nvPr>
        </p:nvSpPr>
        <p:spPr>
          <a:xfrm>
            <a:off x="4420998" y="1825625"/>
            <a:ext cx="6932802" cy="3596120"/>
          </a:xfrm>
        </p:spPr>
        <p:txBody>
          <a:bodyPr>
            <a:normAutofit fontScale="77500" lnSpcReduction="20000"/>
          </a:bodyPr>
          <a:lstStyle/>
          <a:p>
            <a:pPr>
              <a:lnSpc>
                <a:spcPct val="120000"/>
              </a:lnSpc>
            </a:pPr>
            <a:r>
              <a:rPr lang="en-US" dirty="0"/>
              <a:t>South Texas College shall not discipline, harass, or discriminate against any employee for filing complaints, assisting inspectors of the Texas Department of State Health Services, participating in proceedings related to the Texas Hazard Communication Act, or exercising any rights under the Act.</a:t>
            </a:r>
          </a:p>
          <a:p>
            <a:pPr>
              <a:lnSpc>
                <a:spcPct val="120000"/>
              </a:lnSpc>
            </a:pPr>
            <a:r>
              <a:rPr lang="en-US" dirty="0"/>
              <a:t>Employees cannot waive their rights under the Texas Hazard Communication Act.  A request or requirement for such a waiver by STC is a violation of the Act. </a:t>
            </a:r>
          </a:p>
          <a:p>
            <a:pPr marL="0" indent="0">
              <a:lnSpc>
                <a:spcPct val="120000"/>
              </a:lnSpc>
              <a:buNone/>
            </a:pPr>
            <a:endParaRPr lang="en-US" dirty="0"/>
          </a:p>
          <a:p>
            <a:pPr marL="0" indent="0" algn="r">
              <a:lnSpc>
                <a:spcPct val="120000"/>
              </a:lnSpc>
              <a:buNone/>
            </a:pPr>
            <a:endParaRPr lang="en-US" sz="2000" dirty="0">
              <a:latin typeface="Bahnschrift" panose="020B0502040204020203" pitchFamily="34" charset="0"/>
            </a:endParaRPr>
          </a:p>
        </p:txBody>
      </p:sp>
    </p:spTree>
    <p:extLst>
      <p:ext uri="{BB962C8B-B14F-4D97-AF65-F5344CB8AC3E}">
        <p14:creationId xmlns:p14="http://schemas.microsoft.com/office/powerpoint/2010/main" val="220098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43BE5B-D0B1-4732-86A3-F232DCA3BDAA}"/>
              </a:ext>
            </a:extLst>
          </p:cNvPr>
          <p:cNvSpPr/>
          <p:nvPr/>
        </p:nvSpPr>
        <p:spPr>
          <a:xfrm>
            <a:off x="1427584" y="2043404"/>
            <a:ext cx="5455298" cy="2799183"/>
          </a:xfrm>
          <a:prstGeom prst="rect">
            <a:avLst/>
          </a:prstGeom>
          <a:solidFill>
            <a:srgbClr val="12284C">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137295C-E006-4021-A005-6FF902A45C2B}"/>
              </a:ext>
            </a:extLst>
          </p:cNvPr>
          <p:cNvSpPr>
            <a:spLocks noGrp="1"/>
          </p:cNvSpPr>
          <p:nvPr>
            <p:ph type="ctrTitle"/>
          </p:nvPr>
        </p:nvSpPr>
        <p:spPr>
          <a:xfrm>
            <a:off x="1524000" y="1448078"/>
            <a:ext cx="5455298" cy="2387600"/>
          </a:xfrm>
        </p:spPr>
        <p:txBody>
          <a:bodyPr>
            <a:noAutofit/>
          </a:bodyPr>
          <a:lstStyle/>
          <a:p>
            <a:r>
              <a:rPr lang="en-US" sz="4000" cap="all" dirty="0">
                <a:solidFill>
                  <a:schemeClr val="bg1"/>
                </a:solidFill>
                <a:effectLst>
                  <a:outerShdw blurRad="50800" dist="38100" dir="2700000" algn="tl" rotWithShape="0">
                    <a:prstClr val="black">
                      <a:alpha val="40000"/>
                    </a:prstClr>
                  </a:outerShdw>
                </a:effectLst>
                <a:latin typeface="Bahnschrift" panose="020B0502040204020203" pitchFamily="34" charset="0"/>
              </a:rPr>
              <a:t>QUESTIONS</a:t>
            </a:r>
          </a:p>
        </p:txBody>
      </p:sp>
      <p:sp>
        <p:nvSpPr>
          <p:cNvPr id="8" name="Subtitle 7">
            <a:extLst>
              <a:ext uri="{FF2B5EF4-FFF2-40B4-BE49-F238E27FC236}">
                <a16:creationId xmlns:a16="http://schemas.microsoft.com/office/drawing/2014/main" id="{92D98007-AF02-4463-BACA-5CB4FFF1B423}"/>
              </a:ext>
            </a:extLst>
          </p:cNvPr>
          <p:cNvSpPr>
            <a:spLocks noGrp="1"/>
          </p:cNvSpPr>
          <p:nvPr>
            <p:ph type="subTitle" idx="1"/>
          </p:nvPr>
        </p:nvSpPr>
        <p:spPr>
          <a:xfrm>
            <a:off x="1524000" y="4011307"/>
            <a:ext cx="5539530" cy="1572208"/>
          </a:xfrm>
        </p:spPr>
        <p:txBody>
          <a:bodyPr>
            <a:normAutofit/>
          </a:bodyPr>
          <a:lstStyle/>
          <a:p>
            <a:pPr algn="l"/>
            <a:r>
              <a:rPr lang="en-US" sz="2200" dirty="0">
                <a:solidFill>
                  <a:schemeClr val="bg1"/>
                </a:solidFill>
                <a:latin typeface="Bahnschrift" panose="020B0502040204020203" pitchFamily="34" charset="0"/>
              </a:rPr>
              <a:t>ENVIRONMENTAL, HEALTH, AND SAFETY</a:t>
            </a:r>
          </a:p>
          <a:p>
            <a:pPr algn="l"/>
            <a:r>
              <a:rPr lang="en-US" sz="2200" dirty="0">
                <a:solidFill>
                  <a:schemeClr val="bg1"/>
                </a:solidFill>
                <a:latin typeface="Bahnschrift" panose="020B0502040204020203" pitchFamily="34" charset="0"/>
              </a:rPr>
              <a:t>DEPARTMENT</a:t>
            </a:r>
          </a:p>
        </p:txBody>
      </p:sp>
      <p:cxnSp>
        <p:nvCxnSpPr>
          <p:cNvPr id="10" name="Straight Connector 9">
            <a:extLst>
              <a:ext uri="{FF2B5EF4-FFF2-40B4-BE49-F238E27FC236}">
                <a16:creationId xmlns:a16="http://schemas.microsoft.com/office/drawing/2014/main" id="{60C97B4B-FA46-47C6-B8F7-E8175E0238EB}"/>
              </a:ext>
            </a:extLst>
          </p:cNvPr>
          <p:cNvCxnSpPr>
            <a:cxnSpLocks/>
          </p:cNvCxnSpPr>
          <p:nvPr/>
        </p:nvCxnSpPr>
        <p:spPr>
          <a:xfrm>
            <a:off x="1642188" y="3901223"/>
            <a:ext cx="4562669" cy="0"/>
          </a:xfrm>
          <a:prstGeom prst="line">
            <a:avLst/>
          </a:prstGeom>
          <a:ln w="28575">
            <a:solidFill>
              <a:srgbClr val="C89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70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049-3084-4FB8-AF9C-4E5393741227}"/>
              </a:ext>
            </a:extLst>
          </p:cNvPr>
          <p:cNvSpPr>
            <a:spLocks noGrp="1"/>
          </p:cNvSpPr>
          <p:nvPr>
            <p:ph type="title"/>
          </p:nvPr>
        </p:nvSpPr>
        <p:spPr/>
        <p:txBody>
          <a:bodyPr>
            <a:normAutofit fontScale="90000"/>
          </a:bodyPr>
          <a:lstStyle/>
          <a:p>
            <a:r>
              <a:rPr lang="en-US" sz="3600" dirty="0"/>
              <a:t>TEXAS HAZARD COMMUNICATION ACT (THCA)	</a:t>
            </a:r>
            <a:br>
              <a:rPr lang="en-US" sz="3600" dirty="0"/>
            </a:br>
            <a:r>
              <a:rPr lang="en-US" sz="3600" dirty="0"/>
              <a:t>CH. 502 OF THE TEXAS HEALTH AND SAFETY CODE (HSC)	</a:t>
            </a:r>
            <a:endParaRPr lang="en-US" sz="3500" dirty="0">
              <a:solidFill>
                <a:srgbClr val="12284C"/>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751AC2CD-522C-4C4D-8FC2-C9BB94D2D6EF}"/>
              </a:ext>
            </a:extLst>
          </p:cNvPr>
          <p:cNvSpPr>
            <a:spLocks noGrp="1"/>
          </p:cNvSpPr>
          <p:nvPr>
            <p:ph idx="1"/>
          </p:nvPr>
        </p:nvSpPr>
        <p:spPr>
          <a:xfrm>
            <a:off x="838200" y="1825625"/>
            <a:ext cx="10515600" cy="2957390"/>
          </a:xfrm>
        </p:spPr>
        <p:txBody>
          <a:bodyPr>
            <a:normAutofit/>
          </a:bodyPr>
          <a:lstStyle/>
          <a:p>
            <a:pPr>
              <a:lnSpc>
                <a:spcPct val="100000"/>
              </a:lnSpc>
            </a:pPr>
            <a:r>
              <a:rPr lang="en-US" sz="1800" dirty="0"/>
              <a:t>Requires all public employers in Texas to provide their employees with information regarding hazardous chemicals to which employees may be exposed in their workplace.</a:t>
            </a:r>
          </a:p>
          <a:p>
            <a:pPr>
              <a:lnSpc>
                <a:spcPct val="100000"/>
              </a:lnSpc>
            </a:pPr>
            <a:r>
              <a:rPr lang="en-US" sz="1800" dirty="0"/>
              <a:t>Section 502.009(b) and Section 295.7(a) of the THCA Rules (Title 25 of the Texas Administrative Code (TAC), Section 295.1 – 295.13)</a:t>
            </a:r>
          </a:p>
          <a:p>
            <a:pPr>
              <a:lnSpc>
                <a:spcPct val="100000"/>
              </a:lnSpc>
            </a:pPr>
            <a:r>
              <a:rPr lang="en-US" sz="1800" dirty="0"/>
              <a:t>Hazard Communication Program</a:t>
            </a:r>
          </a:p>
          <a:p>
            <a:pPr marL="0" indent="0">
              <a:lnSpc>
                <a:spcPct val="100000"/>
              </a:lnSpc>
              <a:buNone/>
            </a:pPr>
            <a:endParaRPr lang="en-US" sz="1800" dirty="0">
              <a:latin typeface="Bahnschrift" panose="020B0502040204020203" pitchFamily="34" charset="0"/>
            </a:endParaRPr>
          </a:p>
        </p:txBody>
      </p:sp>
    </p:spTree>
    <p:extLst>
      <p:ext uri="{BB962C8B-B14F-4D97-AF65-F5344CB8AC3E}">
        <p14:creationId xmlns:p14="http://schemas.microsoft.com/office/powerpoint/2010/main" val="10726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D54A60-D549-421C-AE48-3B13194BEA6D}"/>
              </a:ext>
            </a:extLst>
          </p:cNvPr>
          <p:cNvSpPr>
            <a:spLocks noGrp="1"/>
          </p:cNvSpPr>
          <p:nvPr>
            <p:ph type="title"/>
          </p:nvPr>
        </p:nvSpPr>
        <p:spPr>
          <a:xfrm>
            <a:off x="4420998" y="214123"/>
            <a:ext cx="6932802" cy="1325563"/>
          </a:xfrm>
        </p:spPr>
        <p:txBody>
          <a:bodyPr>
            <a:normAutofit/>
          </a:bodyPr>
          <a:lstStyle/>
          <a:p>
            <a:r>
              <a:rPr lang="en-US" sz="4800" dirty="0">
                <a:solidFill>
                  <a:srgbClr val="12284C"/>
                </a:solidFill>
              </a:rPr>
              <a:t>TABLE OF CONTENTS</a:t>
            </a:r>
          </a:p>
        </p:txBody>
      </p:sp>
      <p:sp>
        <p:nvSpPr>
          <p:cNvPr id="4" name="Content Placeholder 3">
            <a:extLst>
              <a:ext uri="{FF2B5EF4-FFF2-40B4-BE49-F238E27FC236}">
                <a16:creationId xmlns:a16="http://schemas.microsoft.com/office/drawing/2014/main" id="{C8FF89C7-B855-403D-B31C-4E50D71169A8}"/>
              </a:ext>
            </a:extLst>
          </p:cNvPr>
          <p:cNvSpPr txBox="1">
            <a:spLocks/>
          </p:cNvSpPr>
          <p:nvPr/>
        </p:nvSpPr>
        <p:spPr>
          <a:xfrm>
            <a:off x="4420998" y="1434518"/>
            <a:ext cx="6932802" cy="36011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t>SOUTH TEXAS COLLEGE (STC) COMMITMENT</a:t>
            </a:r>
          </a:p>
          <a:p>
            <a:pPr>
              <a:lnSpc>
                <a:spcPct val="100000"/>
              </a:lnSpc>
            </a:pPr>
            <a:r>
              <a:rPr lang="en-US" sz="1200" dirty="0"/>
              <a:t>SOUTH TEXAS COLLEGE PLEDGE</a:t>
            </a:r>
          </a:p>
          <a:p>
            <a:pPr>
              <a:lnSpc>
                <a:spcPct val="100000"/>
              </a:lnSpc>
            </a:pPr>
            <a:r>
              <a:rPr lang="en-US" sz="1200" dirty="0"/>
              <a:t>EMPLOYEE RESPONSIBILITY</a:t>
            </a:r>
          </a:p>
          <a:p>
            <a:pPr>
              <a:lnSpc>
                <a:spcPct val="100000"/>
              </a:lnSpc>
            </a:pPr>
            <a:r>
              <a:rPr lang="en-US" sz="1200" dirty="0"/>
              <a:t>ENVIRONMENTAL, HEALTH, AND SAFETY RESPONSIBILITY</a:t>
            </a:r>
          </a:p>
          <a:p>
            <a:pPr>
              <a:lnSpc>
                <a:spcPct val="100000"/>
              </a:lnSpc>
            </a:pPr>
            <a:r>
              <a:rPr lang="en-US" sz="1200" dirty="0"/>
              <a:t>EXEMPTIONS</a:t>
            </a:r>
          </a:p>
          <a:p>
            <a:pPr>
              <a:lnSpc>
                <a:spcPct val="100000"/>
              </a:lnSpc>
            </a:pPr>
            <a:r>
              <a:rPr lang="en-US" sz="1200" dirty="0"/>
              <a:t>WORKPLACE CHEMICAL LIST (HSC §502.005 and 25 TAC §295.4)</a:t>
            </a:r>
          </a:p>
          <a:p>
            <a:pPr>
              <a:lnSpc>
                <a:spcPct val="100000"/>
              </a:lnSpc>
            </a:pPr>
            <a:r>
              <a:rPr lang="en-US" sz="1200" dirty="0"/>
              <a:t>SAFETY DATA SHEETS and/or MATERIAL SAFETY DATA SHEETS (HSC §502.006 and TAC §295.5)</a:t>
            </a:r>
          </a:p>
          <a:p>
            <a:pPr>
              <a:lnSpc>
                <a:spcPct val="100000"/>
              </a:lnSpc>
            </a:pPr>
            <a:r>
              <a:rPr lang="en-US" sz="1200" dirty="0"/>
              <a:t>CHEMICAL CONTAINER LABELS (HSC §502.007 and TAC §295.6)</a:t>
            </a:r>
          </a:p>
          <a:p>
            <a:pPr>
              <a:lnSpc>
                <a:spcPct val="100000"/>
              </a:lnSpc>
            </a:pPr>
            <a:r>
              <a:rPr lang="en-US" sz="1200" dirty="0"/>
              <a:t>TRAINING PROGRAM (HSC §502.009 and 25 TAC §295.7)</a:t>
            </a:r>
          </a:p>
          <a:p>
            <a:pPr>
              <a:lnSpc>
                <a:spcPct val="100000"/>
              </a:lnSpc>
            </a:pPr>
            <a:r>
              <a:rPr lang="en-US" sz="1200" dirty="0"/>
              <a:t>REPORTING EMPLOYEE DEATHS AND INJURIES (HSC §502.012 and 25 TAC §295.9)</a:t>
            </a:r>
          </a:p>
          <a:p>
            <a:pPr>
              <a:lnSpc>
                <a:spcPct val="100000"/>
              </a:lnSpc>
            </a:pPr>
            <a:r>
              <a:rPr lang="en-US" sz="1200" dirty="0"/>
              <a:t>EMPLOYEE NOTICE (HSC §502.0017 and 25 TAC §295.12)</a:t>
            </a:r>
          </a:p>
          <a:p>
            <a:pPr>
              <a:lnSpc>
                <a:spcPct val="100000"/>
              </a:lnSpc>
            </a:pPr>
            <a:r>
              <a:rPr lang="en-US" sz="1200" dirty="0"/>
              <a:t>PERSONAL PROTECTIVE EQUIPMENT (HSC §502.017 and 25 TAC §295.12)</a:t>
            </a:r>
          </a:p>
          <a:p>
            <a:pPr>
              <a:lnSpc>
                <a:spcPct val="100000"/>
              </a:lnSpc>
            </a:pPr>
            <a:r>
              <a:rPr lang="en-US" sz="1200" dirty="0"/>
              <a:t>MAINTAINING EMPLOYEE RIGHTS  (HSC §502.017 and 25 TAC §295.12)</a:t>
            </a:r>
          </a:p>
        </p:txBody>
      </p:sp>
    </p:spTree>
    <p:extLst>
      <p:ext uri="{BB962C8B-B14F-4D97-AF65-F5344CB8AC3E}">
        <p14:creationId xmlns:p14="http://schemas.microsoft.com/office/powerpoint/2010/main" val="43681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5C9B-38FE-44CD-B6D0-E644580FE69A}"/>
              </a:ext>
            </a:extLst>
          </p:cNvPr>
          <p:cNvSpPr>
            <a:spLocks noGrp="1"/>
          </p:cNvSpPr>
          <p:nvPr>
            <p:ph type="title"/>
          </p:nvPr>
        </p:nvSpPr>
        <p:spPr>
          <a:xfrm>
            <a:off x="4420998" y="365125"/>
            <a:ext cx="6932802" cy="1325563"/>
          </a:xfrm>
        </p:spPr>
        <p:txBody>
          <a:bodyPr>
            <a:normAutofit/>
          </a:bodyPr>
          <a:lstStyle/>
          <a:p>
            <a:r>
              <a:rPr lang="en-US" sz="3200" dirty="0"/>
              <a:t>SOUTH TEXAS COLLEGE (STC) COMMITMENT</a:t>
            </a:r>
            <a:endParaRPr lang="en-US" sz="3200" dirty="0">
              <a:solidFill>
                <a:srgbClr val="12284C"/>
              </a:solidFill>
              <a:latin typeface="Bahnschrift" panose="020B0502040204020203" pitchFamily="34" charset="0"/>
            </a:endParaRPr>
          </a:p>
        </p:txBody>
      </p:sp>
      <p:sp>
        <p:nvSpPr>
          <p:cNvPr id="4" name="Content Placeholder 3">
            <a:extLst>
              <a:ext uri="{FF2B5EF4-FFF2-40B4-BE49-F238E27FC236}">
                <a16:creationId xmlns:a16="http://schemas.microsoft.com/office/drawing/2014/main" id="{99F51AD9-0BFA-41A4-9BAC-FFD9D9B9B4FB}"/>
              </a:ext>
            </a:extLst>
          </p:cNvPr>
          <p:cNvSpPr>
            <a:spLocks noGrp="1"/>
          </p:cNvSpPr>
          <p:nvPr>
            <p:ph sz="half" idx="2"/>
          </p:nvPr>
        </p:nvSpPr>
        <p:spPr>
          <a:xfrm>
            <a:off x="4420998" y="1825625"/>
            <a:ext cx="6932802" cy="3319131"/>
          </a:xfrm>
        </p:spPr>
        <p:txBody>
          <a:bodyPr>
            <a:normAutofit/>
          </a:bodyPr>
          <a:lstStyle/>
          <a:p>
            <a:pPr>
              <a:lnSpc>
                <a:spcPct val="100000"/>
              </a:lnSpc>
            </a:pPr>
            <a:r>
              <a:rPr lang="en-US" sz="2000" dirty="0"/>
              <a:t>South Texas College is firmly committed to providing a safe and healthy work environment for all students, faculty, staff and visitors. </a:t>
            </a:r>
          </a:p>
          <a:p>
            <a:pPr>
              <a:lnSpc>
                <a:spcPct val="100000"/>
              </a:lnSpc>
            </a:pPr>
            <a:r>
              <a:rPr lang="en-US" sz="2000" dirty="0"/>
              <a:t>Policy CG Safety Program</a:t>
            </a:r>
          </a:p>
          <a:p>
            <a:pPr marL="0" indent="0" algn="r">
              <a:lnSpc>
                <a:spcPct val="100000"/>
              </a:lnSpc>
              <a:buNone/>
            </a:pPr>
            <a:endParaRPr lang="en-US" sz="2000" dirty="0">
              <a:latin typeface="Bahnschrift" panose="020B0502040204020203" pitchFamily="34" charset="0"/>
            </a:endParaRPr>
          </a:p>
        </p:txBody>
      </p:sp>
    </p:spTree>
    <p:extLst>
      <p:ext uri="{BB962C8B-B14F-4D97-AF65-F5344CB8AC3E}">
        <p14:creationId xmlns:p14="http://schemas.microsoft.com/office/powerpoint/2010/main" val="175279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FF98-6F98-41C5-A13B-CC08101FF4C0}"/>
              </a:ext>
            </a:extLst>
          </p:cNvPr>
          <p:cNvSpPr>
            <a:spLocks noGrp="1"/>
          </p:cNvSpPr>
          <p:nvPr>
            <p:ph type="title"/>
          </p:nvPr>
        </p:nvSpPr>
        <p:spPr>
          <a:xfrm>
            <a:off x="954594" y="1038362"/>
            <a:ext cx="4592096" cy="887744"/>
          </a:xfrm>
        </p:spPr>
        <p:txBody>
          <a:bodyPr>
            <a:normAutofit/>
          </a:bodyPr>
          <a:lstStyle/>
          <a:p>
            <a:r>
              <a:rPr lang="en-US" sz="2400" dirty="0">
                <a:solidFill>
                  <a:schemeClr val="bg1"/>
                </a:solidFill>
              </a:rPr>
              <a:t>SOUTH TEXAS COLLEGE PLEDGE</a:t>
            </a:r>
            <a:endParaRPr lang="en-US" sz="2400"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AC2952D6-BBD4-46CA-A5AB-866808FBE460}"/>
              </a:ext>
            </a:extLst>
          </p:cNvPr>
          <p:cNvSpPr>
            <a:spLocks noGrp="1"/>
          </p:cNvSpPr>
          <p:nvPr>
            <p:ph idx="1"/>
          </p:nvPr>
        </p:nvSpPr>
        <p:spPr>
          <a:xfrm>
            <a:off x="954594" y="2170443"/>
            <a:ext cx="3928905" cy="4006519"/>
          </a:xfrm>
        </p:spPr>
        <p:txBody>
          <a:bodyPr>
            <a:normAutofit fontScale="55000" lnSpcReduction="20000"/>
          </a:bodyPr>
          <a:lstStyle/>
          <a:p>
            <a:pPr>
              <a:lnSpc>
                <a:spcPct val="120000"/>
              </a:lnSpc>
            </a:pPr>
            <a:r>
              <a:rPr lang="en-US" sz="2000" dirty="0"/>
              <a:t>A chemical list will be updated and maintained annually by the Environmental, Health Safety (EHS) department, when applicable.</a:t>
            </a:r>
            <a:endParaRPr lang="en-US" sz="1800" dirty="0"/>
          </a:p>
          <a:p>
            <a:pPr>
              <a:lnSpc>
                <a:spcPct val="120000"/>
              </a:lnSpc>
            </a:pPr>
            <a:r>
              <a:rPr lang="en-US" sz="2000" dirty="0"/>
              <a:t>Each department will maintain existing labels on containers received at any STC location.</a:t>
            </a:r>
            <a:endParaRPr lang="en-US" sz="1600" dirty="0"/>
          </a:p>
          <a:p>
            <a:pPr>
              <a:lnSpc>
                <a:spcPct val="120000"/>
              </a:lnSpc>
            </a:pPr>
            <a:r>
              <a:rPr lang="en-US" sz="2000" dirty="0"/>
              <a:t>Ensure Safety Data Sheets (SDS)/Material Safety Data Sheets (MSDS) accompany all hazardous chemicals delivered.</a:t>
            </a:r>
            <a:endParaRPr lang="en-US" sz="1600" dirty="0"/>
          </a:p>
          <a:p>
            <a:pPr>
              <a:lnSpc>
                <a:spcPct val="120000"/>
              </a:lnSpc>
            </a:pPr>
            <a:r>
              <a:rPr lang="en-US" sz="2000" dirty="0"/>
              <a:t>EHS department will collaborate with other departments to educate and train employees and students on the hazards associated with handling, storing, use and disposal of workplace chemicals.</a:t>
            </a:r>
            <a:endParaRPr lang="en-US" sz="1600" dirty="0"/>
          </a:p>
          <a:p>
            <a:pPr>
              <a:lnSpc>
                <a:spcPct val="120000"/>
              </a:lnSpc>
            </a:pPr>
            <a:r>
              <a:rPr lang="en-US" sz="2000" dirty="0"/>
              <a:t>Each department will provide proper personal protective equipment required to complete assigned tasks.</a:t>
            </a:r>
            <a:endParaRPr lang="en-US" sz="1600" dirty="0"/>
          </a:p>
          <a:p>
            <a:pPr>
              <a:lnSpc>
                <a:spcPct val="120000"/>
              </a:lnSpc>
            </a:pPr>
            <a:r>
              <a:rPr lang="en-US" sz="2000" dirty="0"/>
              <a:t>Upon request, provide all contractors, outside vendors and special groups with information, including access to applicable MSDS forms (excepting trade secrets), regarding hazardous chemicals in their areas of operation. ·</a:t>
            </a:r>
            <a:endParaRPr lang="en-US" sz="1600" dirty="0"/>
          </a:p>
          <a:p>
            <a:pPr marL="0" indent="0">
              <a:lnSpc>
                <a:spcPct val="120000"/>
              </a:lnSpc>
              <a:buNone/>
            </a:pP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13913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B0F1-B883-43D5-83AF-F51835AB778F}"/>
              </a:ext>
            </a:extLst>
          </p:cNvPr>
          <p:cNvSpPr>
            <a:spLocks noGrp="1"/>
          </p:cNvSpPr>
          <p:nvPr>
            <p:ph type="title"/>
          </p:nvPr>
        </p:nvSpPr>
        <p:spPr>
          <a:xfrm>
            <a:off x="838200" y="-71103"/>
            <a:ext cx="10515600" cy="1325563"/>
          </a:xfrm>
        </p:spPr>
        <p:txBody>
          <a:bodyPr/>
          <a:lstStyle/>
          <a:p>
            <a:r>
              <a:rPr lang="en-US" dirty="0">
                <a:solidFill>
                  <a:schemeClr val="bg1"/>
                </a:solidFill>
              </a:rPr>
              <a:t>EMPLOYEE RESPONSIBILITY</a:t>
            </a:r>
          </a:p>
        </p:txBody>
      </p:sp>
      <p:sp>
        <p:nvSpPr>
          <p:cNvPr id="5" name="Content Placeholder 4">
            <a:extLst>
              <a:ext uri="{FF2B5EF4-FFF2-40B4-BE49-F238E27FC236}">
                <a16:creationId xmlns:a16="http://schemas.microsoft.com/office/drawing/2014/main" id="{D0F44D10-C677-4B23-843D-ECA74AF25AF0}"/>
              </a:ext>
            </a:extLst>
          </p:cNvPr>
          <p:cNvSpPr>
            <a:spLocks noGrp="1"/>
          </p:cNvSpPr>
          <p:nvPr>
            <p:ph idx="1"/>
          </p:nvPr>
        </p:nvSpPr>
        <p:spPr/>
        <p:txBody>
          <a:bodyPr>
            <a:normAutofit lnSpcReduction="10000"/>
          </a:bodyPr>
          <a:lstStyle/>
          <a:p>
            <a:pPr lvl="0">
              <a:lnSpc>
                <a:spcPct val="100000"/>
              </a:lnSpc>
            </a:pPr>
            <a:r>
              <a:rPr lang="en-US" dirty="0"/>
              <a:t>Follow all warnings on product labels.</a:t>
            </a:r>
          </a:p>
          <a:p>
            <a:pPr>
              <a:lnSpc>
                <a:spcPct val="100000"/>
              </a:lnSpc>
            </a:pPr>
            <a:r>
              <a:rPr lang="en-US" dirty="0"/>
              <a:t> NEVER remove, deface, or cover up warning labels on chemical products.</a:t>
            </a:r>
          </a:p>
          <a:p>
            <a:pPr>
              <a:lnSpc>
                <a:spcPct val="100000"/>
              </a:lnSpc>
            </a:pPr>
            <a:r>
              <a:rPr lang="en-US" dirty="0"/>
              <a:t> Ask their Supervisor or Instructor where the SDS/MSDS are kept in the instructional or work area.</a:t>
            </a:r>
          </a:p>
          <a:p>
            <a:pPr>
              <a:lnSpc>
                <a:spcPct val="100000"/>
              </a:lnSpc>
            </a:pPr>
            <a:r>
              <a:rPr lang="en-US" dirty="0"/>
              <a:t>Safety Data Sheet/Material Safety Data Sheet.</a:t>
            </a:r>
          </a:p>
          <a:p>
            <a:pPr>
              <a:lnSpc>
                <a:spcPct val="100000"/>
              </a:lnSpc>
            </a:pPr>
            <a:r>
              <a:rPr lang="en-US" dirty="0"/>
              <a:t> Wear personal protective equipment appropriate for each assigned task.</a:t>
            </a:r>
          </a:p>
          <a:p>
            <a:pPr>
              <a:lnSpc>
                <a:spcPct val="100000"/>
              </a:lnSpc>
            </a:pPr>
            <a:r>
              <a:rPr lang="en-US" dirty="0"/>
              <a:t> Avoid unnecessary exposure to hazardous chemicals.</a:t>
            </a:r>
          </a:p>
        </p:txBody>
      </p:sp>
    </p:spTree>
    <p:extLst>
      <p:ext uri="{BB962C8B-B14F-4D97-AF65-F5344CB8AC3E}">
        <p14:creationId xmlns:p14="http://schemas.microsoft.com/office/powerpoint/2010/main" val="42228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B0F1-B883-43D5-83AF-F51835AB778F}"/>
              </a:ext>
            </a:extLst>
          </p:cNvPr>
          <p:cNvSpPr>
            <a:spLocks noGrp="1"/>
          </p:cNvSpPr>
          <p:nvPr>
            <p:ph type="title"/>
          </p:nvPr>
        </p:nvSpPr>
        <p:spPr>
          <a:xfrm>
            <a:off x="838200" y="-104659"/>
            <a:ext cx="10515600" cy="1325563"/>
          </a:xfrm>
        </p:spPr>
        <p:txBody>
          <a:bodyPr>
            <a:normAutofit/>
          </a:bodyPr>
          <a:lstStyle/>
          <a:p>
            <a:r>
              <a:rPr lang="en-US" sz="3600" dirty="0">
                <a:solidFill>
                  <a:schemeClr val="bg1"/>
                </a:solidFill>
              </a:rPr>
              <a:t>ENVIRONMENTAL, HEALTH, &amp; SAFETY RESPONSIBILITY</a:t>
            </a:r>
          </a:p>
        </p:txBody>
      </p:sp>
      <p:sp>
        <p:nvSpPr>
          <p:cNvPr id="5" name="Content Placeholder 4">
            <a:extLst>
              <a:ext uri="{FF2B5EF4-FFF2-40B4-BE49-F238E27FC236}">
                <a16:creationId xmlns:a16="http://schemas.microsoft.com/office/drawing/2014/main" id="{D0F44D10-C677-4B23-843D-ECA74AF25AF0}"/>
              </a:ext>
            </a:extLst>
          </p:cNvPr>
          <p:cNvSpPr>
            <a:spLocks noGrp="1"/>
          </p:cNvSpPr>
          <p:nvPr>
            <p:ph idx="1"/>
          </p:nvPr>
        </p:nvSpPr>
        <p:spPr>
          <a:xfrm>
            <a:off x="838200" y="1716568"/>
            <a:ext cx="10515600" cy="4351338"/>
          </a:xfrm>
        </p:spPr>
        <p:txBody>
          <a:bodyPr/>
          <a:lstStyle/>
          <a:p>
            <a:pPr lvl="0">
              <a:lnSpc>
                <a:spcPct val="100000"/>
              </a:lnSpc>
            </a:pPr>
            <a:r>
              <a:rPr lang="en-US" dirty="0"/>
              <a:t>Maintain current workplace chemical lists for all work areas.</a:t>
            </a:r>
          </a:p>
          <a:p>
            <a:pPr lvl="0">
              <a:lnSpc>
                <a:spcPct val="100000"/>
              </a:lnSpc>
            </a:pPr>
            <a:r>
              <a:rPr lang="en-US" dirty="0"/>
              <a:t>Obtain and maintain all applicable SDS/MSDS in the chemical list.</a:t>
            </a:r>
          </a:p>
          <a:p>
            <a:pPr lvl="0">
              <a:lnSpc>
                <a:spcPct val="100000"/>
              </a:lnSpc>
            </a:pPr>
            <a:r>
              <a:rPr lang="en-US" dirty="0"/>
              <a:t>Make available to contractors and vendors the appropriate SDS/MSDS information in the chemical list.</a:t>
            </a:r>
          </a:p>
          <a:p>
            <a:pPr lvl="0">
              <a:lnSpc>
                <a:spcPct val="100000"/>
              </a:lnSpc>
            </a:pPr>
            <a:r>
              <a:rPr lang="en-US" dirty="0"/>
              <a:t>Periodically audit employees' awareness of hazardous chemicals.</a:t>
            </a:r>
          </a:p>
          <a:p>
            <a:pPr lvl="0">
              <a:lnSpc>
                <a:spcPct val="100000"/>
              </a:lnSpc>
            </a:pPr>
            <a:r>
              <a:rPr lang="en-US" dirty="0"/>
              <a:t>Coordinate emergency service responses to chemical accidents.</a:t>
            </a:r>
          </a:p>
          <a:p>
            <a:pPr lvl="0">
              <a:lnSpc>
                <a:spcPct val="100000"/>
              </a:lnSpc>
            </a:pPr>
            <a:r>
              <a:rPr lang="en-US" dirty="0"/>
              <a:t>Keep records of annual hazard communication plan training.</a:t>
            </a:r>
          </a:p>
        </p:txBody>
      </p:sp>
    </p:spTree>
    <p:extLst>
      <p:ext uri="{BB962C8B-B14F-4D97-AF65-F5344CB8AC3E}">
        <p14:creationId xmlns:p14="http://schemas.microsoft.com/office/powerpoint/2010/main" val="381432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049-3084-4FB8-AF9C-4E5393741227}"/>
              </a:ext>
            </a:extLst>
          </p:cNvPr>
          <p:cNvSpPr>
            <a:spLocks noGrp="1"/>
          </p:cNvSpPr>
          <p:nvPr>
            <p:ph type="title"/>
          </p:nvPr>
        </p:nvSpPr>
        <p:spPr>
          <a:xfrm>
            <a:off x="838200" y="365125"/>
            <a:ext cx="10515600" cy="983384"/>
          </a:xfrm>
        </p:spPr>
        <p:txBody>
          <a:bodyPr>
            <a:normAutofit/>
          </a:bodyPr>
          <a:lstStyle/>
          <a:p>
            <a:pPr lvl="0"/>
            <a:r>
              <a:rPr lang="en-US" sz="3600" dirty="0"/>
              <a:t>EXEMPTIONS</a:t>
            </a:r>
          </a:p>
        </p:txBody>
      </p:sp>
      <p:sp>
        <p:nvSpPr>
          <p:cNvPr id="3" name="Content Placeholder 2">
            <a:extLst>
              <a:ext uri="{FF2B5EF4-FFF2-40B4-BE49-F238E27FC236}">
                <a16:creationId xmlns:a16="http://schemas.microsoft.com/office/drawing/2014/main" id="{751AC2CD-522C-4C4D-8FC2-C9BB94D2D6EF}"/>
              </a:ext>
            </a:extLst>
          </p:cNvPr>
          <p:cNvSpPr>
            <a:spLocks noGrp="1"/>
          </p:cNvSpPr>
          <p:nvPr>
            <p:ph idx="1"/>
          </p:nvPr>
        </p:nvSpPr>
        <p:spPr>
          <a:xfrm>
            <a:off x="591127" y="1348509"/>
            <a:ext cx="10762673" cy="3434506"/>
          </a:xfrm>
        </p:spPr>
        <p:txBody>
          <a:bodyPr>
            <a:normAutofit fontScale="62500" lnSpcReduction="20000"/>
          </a:bodyPr>
          <a:lstStyle/>
          <a:p>
            <a:pPr>
              <a:lnSpc>
                <a:spcPct val="120000"/>
              </a:lnSpc>
            </a:pPr>
            <a:r>
              <a:rPr lang="en-US" dirty="0"/>
              <a:t>Per Section 502.004(f), the following chemicals are exempt from the requirements of the THCA and are outside the scope of this written program:</a:t>
            </a:r>
          </a:p>
          <a:p>
            <a:pPr lvl="1">
              <a:lnSpc>
                <a:spcPct val="120000"/>
              </a:lnSpc>
            </a:pPr>
            <a:r>
              <a:rPr lang="en-US" dirty="0"/>
              <a:t>Hazardous waste that is subject to regulation by the Texas Commission on Environmental Quality (TCEQ) and/or the U.S. Environmental Protection Agency (EPA).</a:t>
            </a:r>
            <a:endParaRPr lang="en-US" sz="1800" dirty="0"/>
          </a:p>
          <a:p>
            <a:pPr lvl="1">
              <a:lnSpc>
                <a:spcPct val="120000"/>
              </a:lnSpc>
            </a:pPr>
            <a:r>
              <a:rPr lang="en-US" dirty="0"/>
              <a:t>A chemical in a laboratory under the direct supervision or guidance of a </a:t>
            </a:r>
            <a:r>
              <a:rPr lang="en-US" b="1" dirty="0"/>
              <a:t>technically qualified individual </a:t>
            </a:r>
            <a:r>
              <a:rPr lang="en-US" dirty="0"/>
              <a:t>if:</a:t>
            </a:r>
          </a:p>
          <a:p>
            <a:pPr lvl="2">
              <a:lnSpc>
                <a:spcPct val="120000"/>
              </a:lnSpc>
            </a:pPr>
            <a:r>
              <a:rPr lang="en-US" dirty="0"/>
              <a:t>Labels on incoming containers are not removed</a:t>
            </a:r>
          </a:p>
          <a:p>
            <a:pPr lvl="2">
              <a:lnSpc>
                <a:spcPct val="120000"/>
              </a:lnSpc>
            </a:pPr>
            <a:r>
              <a:rPr lang="en-US" dirty="0"/>
              <a:t>The laboratory is not used primarily to produce hazardous chemicals in bulk or commercial purposes</a:t>
            </a:r>
          </a:p>
          <a:p>
            <a:pPr lvl="1">
              <a:lnSpc>
                <a:spcPct val="120000"/>
              </a:lnSpc>
            </a:pPr>
            <a:r>
              <a:rPr lang="en-US" dirty="0"/>
              <a:t>Tobacco or tobacco products</a:t>
            </a:r>
          </a:p>
          <a:p>
            <a:pPr lvl="1">
              <a:lnSpc>
                <a:spcPct val="120000"/>
              </a:lnSpc>
            </a:pPr>
            <a:r>
              <a:rPr lang="en-US" dirty="0"/>
              <a:t>Food, drugs, cosmetics or alcoholic beverages</a:t>
            </a:r>
          </a:p>
          <a:p>
            <a:pPr lvl="1">
              <a:lnSpc>
                <a:spcPct val="120000"/>
              </a:lnSpc>
            </a:pPr>
            <a:r>
              <a:rPr lang="en-US" dirty="0"/>
              <a:t>Wood or wood products</a:t>
            </a:r>
          </a:p>
          <a:p>
            <a:pPr lvl="1">
              <a:lnSpc>
                <a:spcPct val="120000"/>
              </a:lnSpc>
            </a:pPr>
            <a:r>
              <a:rPr lang="en-US" dirty="0"/>
              <a:t>Radioactive waste</a:t>
            </a:r>
          </a:p>
          <a:p>
            <a:endParaRPr lang="en-US" sz="1800" dirty="0">
              <a:latin typeface="Bahnschrift" panose="020B0502040204020203" pitchFamily="34" charset="0"/>
            </a:endParaRPr>
          </a:p>
        </p:txBody>
      </p:sp>
    </p:spTree>
    <p:extLst>
      <p:ext uri="{BB962C8B-B14F-4D97-AF65-F5344CB8AC3E}">
        <p14:creationId xmlns:p14="http://schemas.microsoft.com/office/powerpoint/2010/main" val="77819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049-3084-4FB8-AF9C-4E5393741227}"/>
              </a:ext>
            </a:extLst>
          </p:cNvPr>
          <p:cNvSpPr>
            <a:spLocks noGrp="1"/>
          </p:cNvSpPr>
          <p:nvPr>
            <p:ph type="title"/>
          </p:nvPr>
        </p:nvSpPr>
        <p:spPr/>
        <p:txBody>
          <a:bodyPr>
            <a:normAutofit/>
          </a:bodyPr>
          <a:lstStyle/>
          <a:p>
            <a:r>
              <a:rPr lang="en-US" sz="3600" dirty="0"/>
              <a:t>WORKPLACE CHEMICAL LIST </a:t>
            </a:r>
            <a:br>
              <a:rPr lang="en-US" sz="3600" dirty="0"/>
            </a:br>
            <a:r>
              <a:rPr lang="en-US" sz="3600" dirty="0"/>
              <a:t>(HSC §502.005 AND 25 TAC §295.4) 	</a:t>
            </a:r>
            <a:endParaRPr lang="en-US" sz="3500" dirty="0">
              <a:solidFill>
                <a:srgbClr val="12284C"/>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751AC2CD-522C-4C4D-8FC2-C9BB94D2D6EF}"/>
              </a:ext>
            </a:extLst>
          </p:cNvPr>
          <p:cNvSpPr>
            <a:spLocks noGrp="1"/>
          </p:cNvSpPr>
          <p:nvPr>
            <p:ph idx="1"/>
          </p:nvPr>
        </p:nvSpPr>
        <p:spPr>
          <a:xfrm>
            <a:off x="838200" y="1825625"/>
            <a:ext cx="10515600" cy="2957390"/>
          </a:xfrm>
        </p:spPr>
        <p:txBody>
          <a:bodyPr>
            <a:normAutofit/>
          </a:bodyPr>
          <a:lstStyle/>
          <a:p>
            <a:pPr>
              <a:lnSpc>
                <a:spcPct val="100000"/>
              </a:lnSpc>
            </a:pPr>
            <a:r>
              <a:rPr lang="en-US" sz="1800" dirty="0"/>
              <a:t>STC will develop and maintain a list of hazardous chemicals normally present in the workplace in excess of 55 gallons or 500 pounds.  </a:t>
            </a:r>
          </a:p>
          <a:p>
            <a:pPr>
              <a:lnSpc>
                <a:spcPct val="100000"/>
              </a:lnSpc>
            </a:pPr>
            <a:r>
              <a:rPr lang="en-US" sz="1800" dirty="0"/>
              <a:t>This Workplace Chemical List will be developed for each workplace where such quantities of hazardous chemicals are used or stored and will be available for review by employees and their designated representatives.  </a:t>
            </a:r>
          </a:p>
          <a:p>
            <a:pPr>
              <a:lnSpc>
                <a:spcPct val="100000"/>
              </a:lnSpc>
            </a:pPr>
            <a:r>
              <a:rPr lang="en-US" sz="1800" dirty="0"/>
              <a:t>The EHS department will be responsible for reviewing and updating the Workplace Chemical List(s) for STC annually. The Workplace Chemical List will be maintained for at least 30 years. </a:t>
            </a:r>
          </a:p>
          <a:p>
            <a:pPr marL="0" indent="0">
              <a:lnSpc>
                <a:spcPct val="100000"/>
              </a:lnSpc>
              <a:buNone/>
            </a:pPr>
            <a:endParaRPr lang="en-US" sz="1800" dirty="0">
              <a:latin typeface="Bahnschrift" panose="020B0502040204020203" pitchFamily="34" charset="0"/>
            </a:endParaRPr>
          </a:p>
        </p:txBody>
      </p:sp>
    </p:spTree>
    <p:extLst>
      <p:ext uri="{BB962C8B-B14F-4D97-AF65-F5344CB8AC3E}">
        <p14:creationId xmlns:p14="http://schemas.microsoft.com/office/powerpoint/2010/main" val="322923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13285</TotalTime>
  <Words>1368</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Bahnschrift</vt:lpstr>
      <vt:lpstr>Calibri</vt:lpstr>
      <vt:lpstr>Calibri Light</vt:lpstr>
      <vt:lpstr>Office Theme</vt:lpstr>
      <vt:lpstr>Environmental, Health and Safety Department</vt:lpstr>
      <vt:lpstr>TEXAS HAZARD COMMUNICATION ACT (THCA)  CH. 502 OF THE TEXAS HEALTH AND SAFETY CODE (HSC) </vt:lpstr>
      <vt:lpstr>TABLE OF CONTENTS</vt:lpstr>
      <vt:lpstr>SOUTH TEXAS COLLEGE (STC) COMMITMENT</vt:lpstr>
      <vt:lpstr>SOUTH TEXAS COLLEGE PLEDGE</vt:lpstr>
      <vt:lpstr>EMPLOYEE RESPONSIBILITY</vt:lpstr>
      <vt:lpstr>ENVIRONMENTAL, HEALTH, &amp; SAFETY RESPONSIBILITY</vt:lpstr>
      <vt:lpstr>EXEMPTIONS</vt:lpstr>
      <vt:lpstr>WORKPLACE CHEMICAL LIST  (HSC §502.005 AND 25 TAC §295.4)  </vt:lpstr>
      <vt:lpstr>SAFETY DATA SHEETS and/or MATERIAL SAFETY DATA SHEETS (HSC §502.006 and TAC §295.5)</vt:lpstr>
      <vt:lpstr>CHEMICAL CONTAINER LABELS (HSC §502.007 and TAC §295.6)</vt:lpstr>
      <vt:lpstr>TRAINING PROGRAM (HSC §502.009 and 25 TAC §295.7)</vt:lpstr>
      <vt:lpstr>REPORTING EMPLOYEE DEATHS AND INJURIES (HSC §502.012 and 25 TAC §295.9)</vt:lpstr>
      <vt:lpstr>EMPLOYEE NOTICE (HSC §502.0017 and 25 TAC §295.12)</vt:lpstr>
      <vt:lpstr>PERSONAL PROTECTIVE EQUIPMENT  (HSC §502.017 and 25 TAC §295.12)</vt:lpstr>
      <vt:lpstr>MAINTAINING EMPLOYEE RIGHTS  (HSC §502.017 and 25 TAC §295.12)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and Safety Department</dc:title>
  <dc:creator>Tania Martinez</dc:creator>
  <cp:lastModifiedBy>Jorge Sanchez</cp:lastModifiedBy>
  <cp:revision>31</cp:revision>
  <dcterms:created xsi:type="dcterms:W3CDTF">2022-12-07T15:18:18Z</dcterms:created>
  <dcterms:modified xsi:type="dcterms:W3CDTF">2023-09-13T18:15:23Z</dcterms:modified>
</cp:coreProperties>
</file>